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72" r:id="rId3"/>
    <p:sldId id="274" r:id="rId4"/>
    <p:sldId id="258" r:id="rId5"/>
    <p:sldId id="273" r:id="rId6"/>
    <p:sldId id="275" r:id="rId7"/>
    <p:sldId id="276" r:id="rId8"/>
    <p:sldId id="277" r:id="rId9"/>
    <p:sldId id="278" r:id="rId10"/>
    <p:sldId id="279" r:id="rId11"/>
    <p:sldId id="326" r:id="rId12"/>
    <p:sldId id="327" r:id="rId13"/>
    <p:sldId id="328" r:id="rId14"/>
    <p:sldId id="280" r:id="rId15"/>
    <p:sldId id="283" r:id="rId16"/>
    <p:sldId id="284" r:id="rId17"/>
    <p:sldId id="285" r:id="rId18"/>
    <p:sldId id="257" r:id="rId19"/>
    <p:sldId id="259" r:id="rId20"/>
    <p:sldId id="286" r:id="rId21"/>
    <p:sldId id="287" r:id="rId22"/>
    <p:sldId id="288" r:id="rId23"/>
    <p:sldId id="329" r:id="rId24"/>
    <p:sldId id="291" r:id="rId25"/>
    <p:sldId id="260" r:id="rId26"/>
    <p:sldId id="281" r:id="rId27"/>
    <p:sldId id="263" r:id="rId28"/>
    <p:sldId id="264" r:id="rId29"/>
    <p:sldId id="265" r:id="rId30"/>
    <p:sldId id="266" r:id="rId31"/>
    <p:sldId id="320" r:id="rId32"/>
    <p:sldId id="319" r:id="rId33"/>
    <p:sldId id="282" r:id="rId34"/>
    <p:sldId id="268" r:id="rId35"/>
    <p:sldId id="267" r:id="rId36"/>
    <p:sldId id="261" r:id="rId37"/>
    <p:sldId id="292" r:id="rId38"/>
    <p:sldId id="294" r:id="rId39"/>
    <p:sldId id="295" r:id="rId40"/>
    <p:sldId id="321" r:id="rId41"/>
    <p:sldId id="323" r:id="rId42"/>
    <p:sldId id="300" r:id="rId43"/>
    <p:sldId id="324" r:id="rId44"/>
    <p:sldId id="325" r:id="rId45"/>
    <p:sldId id="306" r:id="rId46"/>
    <p:sldId id="307" r:id="rId47"/>
    <p:sldId id="308" r:id="rId48"/>
    <p:sldId id="309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/>
    <p:restoredTop sz="85780"/>
  </p:normalViewPr>
  <p:slideViewPr>
    <p:cSldViewPr snapToGrid="0" snapToObjects="1">
      <p:cViewPr varScale="1">
        <p:scale>
          <a:sx n="130" d="100"/>
          <a:sy n="130" d="100"/>
        </p:scale>
        <p:origin x="26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B0AF-298D-E244-9142-378F2D5F8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F57C61AA-8859-B64F-8AF9-58B488B0651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283A892E-0B86-3C46-BB66-F9C67DD370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Going for the GOLD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614349"/>
            <a:ext cx="7583488" cy="1857189"/>
          </a:xfrm>
        </p:spPr>
        <p:txBody>
          <a:bodyPr>
            <a:normAutofit/>
          </a:bodyPr>
          <a:lstStyle/>
          <a:p>
            <a:r>
              <a:rPr lang="en-US" dirty="0" smtClean="0"/>
              <a:t>CAMT – 2016</a:t>
            </a:r>
          </a:p>
          <a:p>
            <a:endParaRPr lang="en-US" dirty="0"/>
          </a:p>
          <a:p>
            <a:pPr algn="r"/>
            <a:r>
              <a:rPr lang="en-US" dirty="0" smtClean="0"/>
              <a:t>Dr. Eileen Faulkenberry</a:t>
            </a:r>
          </a:p>
        </p:txBody>
      </p:sp>
      <p:pic>
        <p:nvPicPr>
          <p:cNvPr id="4" name="Picture 3" descr="Tarleton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51" y="5316548"/>
            <a:ext cx="3327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centimeter paper, color a  ? x ? square (where?).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0198" y="3695651"/>
            <a:ext cx="485207" cy="48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991" y="3695651"/>
            <a:ext cx="485207" cy="48514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991" y="2725364"/>
            <a:ext cx="970414" cy="9702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5405" y="2725364"/>
            <a:ext cx="1455619" cy="1455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4991" y="4180794"/>
            <a:ext cx="2426033" cy="235437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113" y="1467427"/>
            <a:ext cx="3310411" cy="27834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1" y="2180775"/>
            <a:ext cx="3403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64" y="783860"/>
            <a:ext cx="3289300" cy="2463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64" y="3603196"/>
            <a:ext cx="29591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89" y="1355192"/>
            <a:ext cx="38227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1" y="4295174"/>
            <a:ext cx="5092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7" y="779740"/>
            <a:ext cx="5481134" cy="23959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540" y="3658628"/>
            <a:ext cx="4449119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108581"/>
              </p:ext>
            </p:extLst>
          </p:nvPr>
        </p:nvGraphicFramePr>
        <p:xfrm>
          <a:off x="342499" y="1600200"/>
          <a:ext cx="8344301" cy="4804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56"/>
                <a:gridCol w="2040721"/>
                <a:gridCol w="2119142"/>
                <a:gridCol w="2600382"/>
              </a:tblGrid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 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Ratio: Length to Width</a:t>
                      </a:r>
                      <a:endParaRPr lang="en-US" dirty="0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205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ratio?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ratio?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199" y="1600200"/>
            <a:ext cx="7954338" cy="429101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 ratio is a comparison of two quantities.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In this case, we are comparing the length of the rectangle to the width.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ratio?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74" y="1600200"/>
            <a:ext cx="7856653" cy="429101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 ratio is a comparison of two quantities.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In this case, we are comparing the length of the rectangle to the width.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If we continue this pattern, the ratio approaches </a:t>
            </a:r>
            <a:r>
              <a:rPr lang="en-US" sz="2800" b="1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φ</a:t>
            </a:r>
            <a:r>
              <a:rPr lang="en-US" sz="2800" b="0" i="0" dirty="0" smtClean="0">
                <a:solidFill>
                  <a:srgbClr val="000000"/>
                </a:solidFill>
                <a:latin typeface="ＭＳ ゴシック"/>
                <a:ea typeface="ＭＳ ゴシック"/>
                <a:cs typeface="ＭＳ ゴシック"/>
              </a:rPr>
              <a:t>≈1.618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709" r="-52709"/>
          <a:stretch/>
        </p:blipFill>
        <p:spPr>
          <a:xfrm>
            <a:off x="457200" y="274638"/>
            <a:ext cx="8229600" cy="6231990"/>
          </a:xfrm>
        </p:spPr>
      </p:pic>
    </p:spTree>
    <p:extLst>
      <p:ext uri="{BB962C8B-B14F-4D97-AF65-F5344CB8AC3E}">
        <p14:creationId xmlns:p14="http://schemas.microsoft.com/office/powerpoint/2010/main" val="5188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36" b="2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1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AAM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092"/>
            <a:ext cx="4593992" cy="632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AM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47" y="293092"/>
            <a:ext cx="4589602" cy="632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25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we construct a golden rectangle?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529" b="-11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389" b="-143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80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913" b="-159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98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1891506"/>
            <a:ext cx="6921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image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11" b="-16411"/>
          <a:stretch>
            <a:fillRect/>
          </a:stretch>
        </p:blipFill>
        <p:spPr/>
      </p:pic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44285" b="-44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10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find </a:t>
            </a:r>
            <a:r>
              <a:rPr lang="en-US" b="1" i="0" dirty="0" smtClean="0">
                <a:latin typeface="Lucida Grande"/>
                <a:ea typeface="Lucida Grande"/>
                <a:cs typeface="Lucida Grande"/>
              </a:rPr>
              <a:t>φ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277" r="-34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42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compass, draw an arc for each square with the radius of the side of that square.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7499" y="3955523"/>
            <a:ext cx="485207" cy="4851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2292" y="3955523"/>
            <a:ext cx="485207" cy="48514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2292" y="2985236"/>
            <a:ext cx="970414" cy="9702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32706" y="2985236"/>
            <a:ext cx="1455619" cy="1455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62292" y="4440666"/>
            <a:ext cx="2426033" cy="2354371"/>
          </a:xfrm>
          <a:prstGeom prst="rect">
            <a:avLst/>
          </a:prstGeom>
          <a:solidFill>
            <a:srgbClr val="5331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730773" y="3019966"/>
            <a:ext cx="2497941" cy="3796240"/>
          </a:xfrm>
          <a:custGeom>
            <a:avLst/>
            <a:gdLst>
              <a:gd name="connsiteX0" fmla="*/ 990803 w 2497941"/>
              <a:gd name="connsiteY0" fmla="*/ 990929 h 3796240"/>
              <a:gd name="connsiteX1" fmla="*/ 948939 w 2497941"/>
              <a:gd name="connsiteY1" fmla="*/ 1270065 h 3796240"/>
              <a:gd name="connsiteX2" fmla="*/ 907074 w 2497941"/>
              <a:gd name="connsiteY2" fmla="*/ 1284021 h 3796240"/>
              <a:gd name="connsiteX3" fmla="*/ 865209 w 2497941"/>
              <a:gd name="connsiteY3" fmla="*/ 1311935 h 3796240"/>
              <a:gd name="connsiteX4" fmla="*/ 781479 w 2497941"/>
              <a:gd name="connsiteY4" fmla="*/ 1339848 h 3796240"/>
              <a:gd name="connsiteX5" fmla="*/ 683794 w 2497941"/>
              <a:gd name="connsiteY5" fmla="*/ 1381719 h 3796240"/>
              <a:gd name="connsiteX6" fmla="*/ 600064 w 2497941"/>
              <a:gd name="connsiteY6" fmla="*/ 1409632 h 3796240"/>
              <a:gd name="connsiteX7" fmla="*/ 530289 w 2497941"/>
              <a:gd name="connsiteY7" fmla="*/ 1395675 h 3796240"/>
              <a:gd name="connsiteX8" fmla="*/ 376784 w 2497941"/>
              <a:gd name="connsiteY8" fmla="*/ 1367762 h 3796240"/>
              <a:gd name="connsiteX9" fmla="*/ 293055 w 2497941"/>
              <a:gd name="connsiteY9" fmla="*/ 1339848 h 3796240"/>
              <a:gd name="connsiteX10" fmla="*/ 181415 w 2497941"/>
              <a:gd name="connsiteY10" fmla="*/ 1172367 h 3796240"/>
              <a:gd name="connsiteX11" fmla="*/ 153505 w 2497941"/>
              <a:gd name="connsiteY11" fmla="*/ 1130497 h 3796240"/>
              <a:gd name="connsiteX12" fmla="*/ 139550 w 2497941"/>
              <a:gd name="connsiteY12" fmla="*/ 1088627 h 3796240"/>
              <a:gd name="connsiteX13" fmla="*/ 69775 w 2497941"/>
              <a:gd name="connsiteY13" fmla="*/ 963016 h 3796240"/>
              <a:gd name="connsiteX14" fmla="*/ 83730 w 2497941"/>
              <a:gd name="connsiteY14" fmla="*/ 781578 h 3796240"/>
              <a:gd name="connsiteX15" fmla="*/ 111640 w 2497941"/>
              <a:gd name="connsiteY15" fmla="*/ 600140 h 3796240"/>
              <a:gd name="connsiteX16" fmla="*/ 139550 w 2497941"/>
              <a:gd name="connsiteY16" fmla="*/ 502443 h 3796240"/>
              <a:gd name="connsiteX17" fmla="*/ 181415 w 2497941"/>
              <a:gd name="connsiteY17" fmla="*/ 446616 h 3796240"/>
              <a:gd name="connsiteX18" fmla="*/ 279100 w 2497941"/>
              <a:gd name="connsiteY18" fmla="*/ 321005 h 3796240"/>
              <a:gd name="connsiteX19" fmla="*/ 320964 w 2497941"/>
              <a:gd name="connsiteY19" fmla="*/ 265178 h 3796240"/>
              <a:gd name="connsiteX20" fmla="*/ 348874 w 2497941"/>
              <a:gd name="connsiteY20" fmla="*/ 223308 h 3796240"/>
              <a:gd name="connsiteX21" fmla="*/ 432604 w 2497941"/>
              <a:gd name="connsiteY21" fmla="*/ 139567 h 3796240"/>
              <a:gd name="connsiteX22" fmla="*/ 474469 w 2497941"/>
              <a:gd name="connsiteY22" fmla="*/ 97697 h 3796240"/>
              <a:gd name="connsiteX23" fmla="*/ 572154 w 2497941"/>
              <a:gd name="connsiteY23" fmla="*/ 27913 h 3796240"/>
              <a:gd name="connsiteX24" fmla="*/ 627974 w 2497941"/>
              <a:gd name="connsiteY24" fmla="*/ 0 h 3796240"/>
              <a:gd name="connsiteX25" fmla="*/ 1437363 w 2497941"/>
              <a:gd name="connsiteY25" fmla="*/ 13957 h 3796240"/>
              <a:gd name="connsiteX26" fmla="*/ 1562958 w 2497941"/>
              <a:gd name="connsiteY26" fmla="*/ 111654 h 3796240"/>
              <a:gd name="connsiteX27" fmla="*/ 1618778 w 2497941"/>
              <a:gd name="connsiteY27" fmla="*/ 153524 h 3796240"/>
              <a:gd name="connsiteX28" fmla="*/ 1646687 w 2497941"/>
              <a:gd name="connsiteY28" fmla="*/ 195394 h 3796240"/>
              <a:gd name="connsiteX29" fmla="*/ 1772282 w 2497941"/>
              <a:gd name="connsiteY29" fmla="*/ 307048 h 3796240"/>
              <a:gd name="connsiteX30" fmla="*/ 1828102 w 2497941"/>
              <a:gd name="connsiteY30" fmla="*/ 390789 h 3796240"/>
              <a:gd name="connsiteX31" fmla="*/ 1897877 w 2497941"/>
              <a:gd name="connsiteY31" fmla="*/ 474530 h 3796240"/>
              <a:gd name="connsiteX32" fmla="*/ 1939742 w 2497941"/>
              <a:gd name="connsiteY32" fmla="*/ 558270 h 3796240"/>
              <a:gd name="connsiteX33" fmla="*/ 1953697 w 2497941"/>
              <a:gd name="connsiteY33" fmla="*/ 600140 h 3796240"/>
              <a:gd name="connsiteX34" fmla="*/ 2037427 w 2497941"/>
              <a:gd name="connsiteY34" fmla="*/ 683881 h 3796240"/>
              <a:gd name="connsiteX35" fmla="*/ 2051382 w 2497941"/>
              <a:gd name="connsiteY35" fmla="*/ 739708 h 3796240"/>
              <a:gd name="connsiteX36" fmla="*/ 2107202 w 2497941"/>
              <a:gd name="connsiteY36" fmla="*/ 795535 h 3796240"/>
              <a:gd name="connsiteX37" fmla="*/ 2149067 w 2497941"/>
              <a:gd name="connsiteY37" fmla="*/ 851362 h 3796240"/>
              <a:gd name="connsiteX38" fmla="*/ 2204887 w 2497941"/>
              <a:gd name="connsiteY38" fmla="*/ 935102 h 3796240"/>
              <a:gd name="connsiteX39" fmla="*/ 2232797 w 2497941"/>
              <a:gd name="connsiteY39" fmla="*/ 976973 h 3796240"/>
              <a:gd name="connsiteX40" fmla="*/ 2246752 w 2497941"/>
              <a:gd name="connsiteY40" fmla="*/ 1018843 h 3796240"/>
              <a:gd name="connsiteX41" fmla="*/ 2288617 w 2497941"/>
              <a:gd name="connsiteY41" fmla="*/ 1046756 h 3796240"/>
              <a:gd name="connsiteX42" fmla="*/ 2302571 w 2497941"/>
              <a:gd name="connsiteY42" fmla="*/ 1088627 h 3796240"/>
              <a:gd name="connsiteX43" fmla="*/ 2316526 w 2497941"/>
              <a:gd name="connsiteY43" fmla="*/ 1144454 h 3796240"/>
              <a:gd name="connsiteX44" fmla="*/ 2344436 w 2497941"/>
              <a:gd name="connsiteY44" fmla="*/ 1200281 h 3796240"/>
              <a:gd name="connsiteX45" fmla="*/ 2358391 w 2497941"/>
              <a:gd name="connsiteY45" fmla="*/ 1256108 h 3796240"/>
              <a:gd name="connsiteX46" fmla="*/ 2400256 w 2497941"/>
              <a:gd name="connsiteY46" fmla="*/ 1284021 h 3796240"/>
              <a:gd name="connsiteX47" fmla="*/ 2428166 w 2497941"/>
              <a:gd name="connsiteY47" fmla="*/ 1367762 h 3796240"/>
              <a:gd name="connsiteX48" fmla="*/ 2372346 w 2497941"/>
              <a:gd name="connsiteY48" fmla="*/ 1395675 h 3796240"/>
              <a:gd name="connsiteX49" fmla="*/ 2497941 w 2497941"/>
              <a:gd name="connsiteY49" fmla="*/ 1325892 h 3796240"/>
              <a:gd name="connsiteX50" fmla="*/ 2414211 w 2497941"/>
              <a:gd name="connsiteY50" fmla="*/ 1381719 h 3796240"/>
              <a:gd name="connsiteX51" fmla="*/ 2372346 w 2497941"/>
              <a:gd name="connsiteY51" fmla="*/ 1618983 h 3796240"/>
              <a:gd name="connsiteX52" fmla="*/ 2358391 w 2497941"/>
              <a:gd name="connsiteY52" fmla="*/ 1660854 h 3796240"/>
              <a:gd name="connsiteX53" fmla="*/ 2344436 w 2497941"/>
              <a:gd name="connsiteY53" fmla="*/ 1716681 h 3796240"/>
              <a:gd name="connsiteX54" fmla="*/ 2316526 w 2497941"/>
              <a:gd name="connsiteY54" fmla="*/ 1786464 h 3796240"/>
              <a:gd name="connsiteX55" fmla="*/ 2302571 w 2497941"/>
              <a:gd name="connsiteY55" fmla="*/ 1828335 h 3796240"/>
              <a:gd name="connsiteX56" fmla="*/ 2274662 w 2497941"/>
              <a:gd name="connsiteY56" fmla="*/ 1870205 h 3796240"/>
              <a:gd name="connsiteX57" fmla="*/ 2232797 w 2497941"/>
              <a:gd name="connsiteY57" fmla="*/ 1953945 h 3796240"/>
              <a:gd name="connsiteX58" fmla="*/ 2190932 w 2497941"/>
              <a:gd name="connsiteY58" fmla="*/ 2037686 h 3796240"/>
              <a:gd name="connsiteX59" fmla="*/ 2135112 w 2497941"/>
              <a:gd name="connsiteY59" fmla="*/ 2135383 h 3796240"/>
              <a:gd name="connsiteX60" fmla="*/ 2107202 w 2497941"/>
              <a:gd name="connsiteY60" fmla="*/ 2260994 h 3796240"/>
              <a:gd name="connsiteX61" fmla="*/ 2023472 w 2497941"/>
              <a:gd name="connsiteY61" fmla="*/ 2372648 h 3796240"/>
              <a:gd name="connsiteX62" fmla="*/ 1995562 w 2497941"/>
              <a:gd name="connsiteY62" fmla="*/ 2470345 h 3796240"/>
              <a:gd name="connsiteX63" fmla="*/ 1967652 w 2497941"/>
              <a:gd name="connsiteY63" fmla="*/ 2512216 h 3796240"/>
              <a:gd name="connsiteX64" fmla="*/ 1842057 w 2497941"/>
              <a:gd name="connsiteY64" fmla="*/ 2693653 h 3796240"/>
              <a:gd name="connsiteX65" fmla="*/ 1744372 w 2497941"/>
              <a:gd name="connsiteY65" fmla="*/ 2763437 h 3796240"/>
              <a:gd name="connsiteX66" fmla="*/ 1660642 w 2497941"/>
              <a:gd name="connsiteY66" fmla="*/ 2833221 h 3796240"/>
              <a:gd name="connsiteX67" fmla="*/ 1618778 w 2497941"/>
              <a:gd name="connsiteY67" fmla="*/ 2861134 h 3796240"/>
              <a:gd name="connsiteX68" fmla="*/ 1465273 w 2497941"/>
              <a:gd name="connsiteY68" fmla="*/ 3000702 h 3796240"/>
              <a:gd name="connsiteX69" fmla="*/ 1353633 w 2497941"/>
              <a:gd name="connsiteY69" fmla="*/ 3154226 h 3796240"/>
              <a:gd name="connsiteX70" fmla="*/ 1297813 w 2497941"/>
              <a:gd name="connsiteY70" fmla="*/ 3210053 h 3796240"/>
              <a:gd name="connsiteX71" fmla="*/ 1214083 w 2497941"/>
              <a:gd name="connsiteY71" fmla="*/ 3293794 h 3796240"/>
              <a:gd name="connsiteX72" fmla="*/ 1186173 w 2497941"/>
              <a:gd name="connsiteY72" fmla="*/ 3335664 h 3796240"/>
              <a:gd name="connsiteX73" fmla="*/ 1144308 w 2497941"/>
              <a:gd name="connsiteY73" fmla="*/ 3363578 h 3796240"/>
              <a:gd name="connsiteX74" fmla="*/ 1088488 w 2497941"/>
              <a:gd name="connsiteY74" fmla="*/ 3405448 h 3796240"/>
              <a:gd name="connsiteX75" fmla="*/ 990803 w 2497941"/>
              <a:gd name="connsiteY75" fmla="*/ 3447318 h 3796240"/>
              <a:gd name="connsiteX76" fmla="*/ 921029 w 2497941"/>
              <a:gd name="connsiteY76" fmla="*/ 3503145 h 3796240"/>
              <a:gd name="connsiteX77" fmla="*/ 879164 w 2497941"/>
              <a:gd name="connsiteY77" fmla="*/ 3517102 h 3796240"/>
              <a:gd name="connsiteX78" fmla="*/ 767524 w 2497941"/>
              <a:gd name="connsiteY78" fmla="*/ 3572929 h 3796240"/>
              <a:gd name="connsiteX79" fmla="*/ 669839 w 2497941"/>
              <a:gd name="connsiteY79" fmla="*/ 3642713 h 3796240"/>
              <a:gd name="connsiteX80" fmla="*/ 614019 w 2497941"/>
              <a:gd name="connsiteY80" fmla="*/ 3670626 h 3796240"/>
              <a:gd name="connsiteX81" fmla="*/ 502379 w 2497941"/>
              <a:gd name="connsiteY81" fmla="*/ 3698540 h 3796240"/>
              <a:gd name="connsiteX82" fmla="*/ 432604 w 2497941"/>
              <a:gd name="connsiteY82" fmla="*/ 3740410 h 3796240"/>
              <a:gd name="connsiteX83" fmla="*/ 307009 w 2497941"/>
              <a:gd name="connsiteY83" fmla="*/ 3768323 h 3796240"/>
              <a:gd name="connsiteX84" fmla="*/ 0 w 2497941"/>
              <a:gd name="connsiteY84" fmla="*/ 3796237 h 37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97941" h="3796240">
                <a:moveTo>
                  <a:pt x="990803" y="990929"/>
                </a:moveTo>
                <a:cubicBezTo>
                  <a:pt x="990529" y="995595"/>
                  <a:pt x="1017684" y="1215062"/>
                  <a:pt x="948939" y="1270065"/>
                </a:cubicBezTo>
                <a:cubicBezTo>
                  <a:pt x="937453" y="1279255"/>
                  <a:pt x="921029" y="1279369"/>
                  <a:pt x="907074" y="1284021"/>
                </a:cubicBezTo>
                <a:cubicBezTo>
                  <a:pt x="893119" y="1293326"/>
                  <a:pt x="880536" y="1305122"/>
                  <a:pt x="865209" y="1311935"/>
                </a:cubicBezTo>
                <a:cubicBezTo>
                  <a:pt x="838325" y="1323885"/>
                  <a:pt x="781479" y="1339848"/>
                  <a:pt x="781479" y="1339848"/>
                </a:cubicBezTo>
                <a:cubicBezTo>
                  <a:pt x="715061" y="1384133"/>
                  <a:pt x="765715" y="1357140"/>
                  <a:pt x="683794" y="1381719"/>
                </a:cubicBezTo>
                <a:cubicBezTo>
                  <a:pt x="655615" y="1390174"/>
                  <a:pt x="600064" y="1409632"/>
                  <a:pt x="600064" y="1409632"/>
                </a:cubicBezTo>
                <a:lnTo>
                  <a:pt x="530289" y="1395675"/>
                </a:lnTo>
                <a:cubicBezTo>
                  <a:pt x="498365" y="1389870"/>
                  <a:pt x="411264" y="1377167"/>
                  <a:pt x="376784" y="1367762"/>
                </a:cubicBezTo>
                <a:cubicBezTo>
                  <a:pt x="348401" y="1360020"/>
                  <a:pt x="293055" y="1339848"/>
                  <a:pt x="293055" y="1339848"/>
                </a:cubicBezTo>
                <a:lnTo>
                  <a:pt x="181415" y="1172367"/>
                </a:lnTo>
                <a:cubicBezTo>
                  <a:pt x="172112" y="1158410"/>
                  <a:pt x="158809" y="1146410"/>
                  <a:pt x="153505" y="1130497"/>
                </a:cubicBezTo>
                <a:cubicBezTo>
                  <a:pt x="148853" y="1116540"/>
                  <a:pt x="146694" y="1101488"/>
                  <a:pt x="139550" y="1088627"/>
                </a:cubicBezTo>
                <a:cubicBezTo>
                  <a:pt x="59575" y="944654"/>
                  <a:pt x="101352" y="1057757"/>
                  <a:pt x="69775" y="963016"/>
                </a:cubicBezTo>
                <a:cubicBezTo>
                  <a:pt x="74427" y="902537"/>
                  <a:pt x="77695" y="841935"/>
                  <a:pt x="83730" y="781578"/>
                </a:cubicBezTo>
                <a:cubicBezTo>
                  <a:pt x="86411" y="754767"/>
                  <a:pt x="105418" y="631252"/>
                  <a:pt x="111640" y="600140"/>
                </a:cubicBezTo>
                <a:cubicBezTo>
                  <a:pt x="113731" y="589681"/>
                  <a:pt x="131365" y="516769"/>
                  <a:pt x="139550" y="502443"/>
                </a:cubicBezTo>
                <a:cubicBezTo>
                  <a:pt x="151089" y="482247"/>
                  <a:pt x="168077" y="465672"/>
                  <a:pt x="181415" y="446616"/>
                </a:cubicBezTo>
                <a:cubicBezTo>
                  <a:pt x="337339" y="223840"/>
                  <a:pt x="161061" y="458737"/>
                  <a:pt x="279100" y="321005"/>
                </a:cubicBezTo>
                <a:cubicBezTo>
                  <a:pt x="294236" y="303344"/>
                  <a:pt x="307446" y="284106"/>
                  <a:pt x="320964" y="265178"/>
                </a:cubicBezTo>
                <a:cubicBezTo>
                  <a:pt x="330712" y="251528"/>
                  <a:pt x="337731" y="235845"/>
                  <a:pt x="348874" y="223308"/>
                </a:cubicBezTo>
                <a:cubicBezTo>
                  <a:pt x="375097" y="193804"/>
                  <a:pt x="404694" y="167481"/>
                  <a:pt x="432604" y="139567"/>
                </a:cubicBezTo>
                <a:cubicBezTo>
                  <a:pt x="446559" y="125610"/>
                  <a:pt x="458680" y="109540"/>
                  <a:pt x="474469" y="97697"/>
                </a:cubicBezTo>
                <a:cubicBezTo>
                  <a:pt x="498424" y="79729"/>
                  <a:pt x="543591" y="44237"/>
                  <a:pt x="572154" y="27913"/>
                </a:cubicBezTo>
                <a:cubicBezTo>
                  <a:pt x="590216" y="17591"/>
                  <a:pt x="609367" y="9304"/>
                  <a:pt x="627974" y="0"/>
                </a:cubicBezTo>
                <a:lnTo>
                  <a:pt x="1437363" y="13957"/>
                </a:lnTo>
                <a:cubicBezTo>
                  <a:pt x="1482291" y="17467"/>
                  <a:pt x="1529865" y="83286"/>
                  <a:pt x="1562958" y="111654"/>
                </a:cubicBezTo>
                <a:cubicBezTo>
                  <a:pt x="1580617" y="126792"/>
                  <a:pt x="1600171" y="139567"/>
                  <a:pt x="1618778" y="153524"/>
                </a:cubicBezTo>
                <a:cubicBezTo>
                  <a:pt x="1628081" y="167481"/>
                  <a:pt x="1635544" y="182857"/>
                  <a:pt x="1646687" y="195394"/>
                </a:cubicBezTo>
                <a:cubicBezTo>
                  <a:pt x="1716206" y="273614"/>
                  <a:pt x="1708651" y="264623"/>
                  <a:pt x="1772282" y="307048"/>
                </a:cubicBezTo>
                <a:cubicBezTo>
                  <a:pt x="1796806" y="380631"/>
                  <a:pt x="1770028" y="321091"/>
                  <a:pt x="1828102" y="390789"/>
                </a:cubicBezTo>
                <a:cubicBezTo>
                  <a:pt x="1925252" y="507383"/>
                  <a:pt x="1775560" y="352196"/>
                  <a:pt x="1897877" y="474530"/>
                </a:cubicBezTo>
                <a:cubicBezTo>
                  <a:pt x="1932954" y="579772"/>
                  <a:pt x="1885637" y="450048"/>
                  <a:pt x="1939742" y="558270"/>
                </a:cubicBezTo>
                <a:cubicBezTo>
                  <a:pt x="1946321" y="571429"/>
                  <a:pt x="1944666" y="588527"/>
                  <a:pt x="1953697" y="600140"/>
                </a:cubicBezTo>
                <a:cubicBezTo>
                  <a:pt x="1977929" y="631300"/>
                  <a:pt x="2037427" y="683881"/>
                  <a:pt x="2037427" y="683881"/>
                </a:cubicBezTo>
                <a:cubicBezTo>
                  <a:pt x="2042079" y="702490"/>
                  <a:pt x="2041217" y="723441"/>
                  <a:pt x="2051382" y="739708"/>
                </a:cubicBezTo>
                <a:cubicBezTo>
                  <a:pt x="2065328" y="762024"/>
                  <a:pt x="2089874" y="775730"/>
                  <a:pt x="2107202" y="795535"/>
                </a:cubicBezTo>
                <a:cubicBezTo>
                  <a:pt x="2122518" y="813041"/>
                  <a:pt x="2135729" y="832306"/>
                  <a:pt x="2149067" y="851362"/>
                </a:cubicBezTo>
                <a:cubicBezTo>
                  <a:pt x="2168303" y="878845"/>
                  <a:pt x="2186280" y="907189"/>
                  <a:pt x="2204887" y="935102"/>
                </a:cubicBezTo>
                <a:cubicBezTo>
                  <a:pt x="2214190" y="949059"/>
                  <a:pt x="2227493" y="961060"/>
                  <a:pt x="2232797" y="976973"/>
                </a:cubicBezTo>
                <a:cubicBezTo>
                  <a:pt x="2237449" y="990930"/>
                  <a:pt x="2237562" y="1007355"/>
                  <a:pt x="2246752" y="1018843"/>
                </a:cubicBezTo>
                <a:cubicBezTo>
                  <a:pt x="2257229" y="1031941"/>
                  <a:pt x="2274662" y="1037452"/>
                  <a:pt x="2288617" y="1046756"/>
                </a:cubicBezTo>
                <a:cubicBezTo>
                  <a:pt x="2293268" y="1060713"/>
                  <a:pt x="2298530" y="1074481"/>
                  <a:pt x="2302571" y="1088627"/>
                </a:cubicBezTo>
                <a:cubicBezTo>
                  <a:pt x="2307840" y="1107071"/>
                  <a:pt x="2309792" y="1126493"/>
                  <a:pt x="2316526" y="1144454"/>
                </a:cubicBezTo>
                <a:cubicBezTo>
                  <a:pt x="2323830" y="1163935"/>
                  <a:pt x="2337132" y="1180800"/>
                  <a:pt x="2344436" y="1200281"/>
                </a:cubicBezTo>
                <a:cubicBezTo>
                  <a:pt x="2351170" y="1218242"/>
                  <a:pt x="2347752" y="1240147"/>
                  <a:pt x="2358391" y="1256108"/>
                </a:cubicBezTo>
                <a:cubicBezTo>
                  <a:pt x="2367694" y="1270064"/>
                  <a:pt x="2386301" y="1274717"/>
                  <a:pt x="2400256" y="1284021"/>
                </a:cubicBezTo>
                <a:cubicBezTo>
                  <a:pt x="2409559" y="1311935"/>
                  <a:pt x="2454482" y="1354602"/>
                  <a:pt x="2428166" y="1367762"/>
                </a:cubicBezTo>
                <a:cubicBezTo>
                  <a:pt x="2409559" y="1377066"/>
                  <a:pt x="2357637" y="1410386"/>
                  <a:pt x="2372346" y="1395675"/>
                </a:cubicBezTo>
                <a:cubicBezTo>
                  <a:pt x="2420330" y="1347684"/>
                  <a:pt x="2445295" y="1343442"/>
                  <a:pt x="2497941" y="1325892"/>
                </a:cubicBezTo>
                <a:cubicBezTo>
                  <a:pt x="2470031" y="1344501"/>
                  <a:pt x="2419311" y="1348564"/>
                  <a:pt x="2414211" y="1381719"/>
                </a:cubicBezTo>
                <a:cubicBezTo>
                  <a:pt x="2398693" y="1482597"/>
                  <a:pt x="2396341" y="1534988"/>
                  <a:pt x="2372346" y="1618983"/>
                </a:cubicBezTo>
                <a:cubicBezTo>
                  <a:pt x="2368305" y="1633129"/>
                  <a:pt x="2362432" y="1646708"/>
                  <a:pt x="2358391" y="1660854"/>
                </a:cubicBezTo>
                <a:cubicBezTo>
                  <a:pt x="2353122" y="1679298"/>
                  <a:pt x="2350501" y="1698484"/>
                  <a:pt x="2344436" y="1716681"/>
                </a:cubicBezTo>
                <a:cubicBezTo>
                  <a:pt x="2336515" y="1740448"/>
                  <a:pt x="2325322" y="1763006"/>
                  <a:pt x="2316526" y="1786464"/>
                </a:cubicBezTo>
                <a:cubicBezTo>
                  <a:pt x="2311361" y="1800239"/>
                  <a:pt x="2309149" y="1815176"/>
                  <a:pt x="2302571" y="1828335"/>
                </a:cubicBezTo>
                <a:cubicBezTo>
                  <a:pt x="2295071" y="1843338"/>
                  <a:pt x="2282162" y="1855202"/>
                  <a:pt x="2274662" y="1870205"/>
                </a:cubicBezTo>
                <a:cubicBezTo>
                  <a:pt x="2216892" y="1985762"/>
                  <a:pt x="2312776" y="1833963"/>
                  <a:pt x="2232797" y="1953945"/>
                </a:cubicBezTo>
                <a:cubicBezTo>
                  <a:pt x="2197721" y="2059187"/>
                  <a:pt x="2245036" y="1929466"/>
                  <a:pt x="2190932" y="2037686"/>
                </a:cubicBezTo>
                <a:cubicBezTo>
                  <a:pt x="2137657" y="2144248"/>
                  <a:pt x="2236343" y="2000392"/>
                  <a:pt x="2135112" y="2135383"/>
                </a:cubicBezTo>
                <a:cubicBezTo>
                  <a:pt x="2132756" y="2149520"/>
                  <a:pt x="2122818" y="2236006"/>
                  <a:pt x="2107202" y="2260994"/>
                </a:cubicBezTo>
                <a:cubicBezTo>
                  <a:pt x="2081529" y="2302076"/>
                  <a:pt x="2045028" y="2329530"/>
                  <a:pt x="2023472" y="2372648"/>
                </a:cubicBezTo>
                <a:cubicBezTo>
                  <a:pt x="1996318" y="2426963"/>
                  <a:pt x="2022387" y="2407746"/>
                  <a:pt x="1995562" y="2470345"/>
                </a:cubicBezTo>
                <a:cubicBezTo>
                  <a:pt x="1988955" y="2485763"/>
                  <a:pt x="1975973" y="2497652"/>
                  <a:pt x="1967652" y="2512216"/>
                </a:cubicBezTo>
                <a:cubicBezTo>
                  <a:pt x="1885968" y="2655181"/>
                  <a:pt x="2029138" y="2450418"/>
                  <a:pt x="1842057" y="2693653"/>
                </a:cubicBezTo>
                <a:cubicBezTo>
                  <a:pt x="1786991" y="2765248"/>
                  <a:pt x="1824155" y="2743488"/>
                  <a:pt x="1744372" y="2763437"/>
                </a:cubicBezTo>
                <a:cubicBezTo>
                  <a:pt x="1716462" y="2786698"/>
                  <a:pt x="1689320" y="2810913"/>
                  <a:pt x="1660642" y="2833221"/>
                </a:cubicBezTo>
                <a:cubicBezTo>
                  <a:pt x="1647404" y="2843519"/>
                  <a:pt x="1631188" y="2849851"/>
                  <a:pt x="1618778" y="2861134"/>
                </a:cubicBezTo>
                <a:cubicBezTo>
                  <a:pt x="1448971" y="3015525"/>
                  <a:pt x="1565686" y="2933753"/>
                  <a:pt x="1465273" y="3000702"/>
                </a:cubicBezTo>
                <a:cubicBezTo>
                  <a:pt x="1421750" y="3065995"/>
                  <a:pt x="1404819" y="3096635"/>
                  <a:pt x="1353633" y="3154226"/>
                </a:cubicBezTo>
                <a:cubicBezTo>
                  <a:pt x="1336151" y="3173895"/>
                  <a:pt x="1315141" y="3190248"/>
                  <a:pt x="1297813" y="3210053"/>
                </a:cubicBezTo>
                <a:cubicBezTo>
                  <a:pt x="1225114" y="3293148"/>
                  <a:pt x="1290279" y="3242989"/>
                  <a:pt x="1214083" y="3293794"/>
                </a:cubicBezTo>
                <a:cubicBezTo>
                  <a:pt x="1204780" y="3307751"/>
                  <a:pt x="1198033" y="3323803"/>
                  <a:pt x="1186173" y="3335664"/>
                </a:cubicBezTo>
                <a:cubicBezTo>
                  <a:pt x="1174314" y="3347525"/>
                  <a:pt x="1157956" y="3353828"/>
                  <a:pt x="1144308" y="3363578"/>
                </a:cubicBezTo>
                <a:cubicBezTo>
                  <a:pt x="1125382" y="3377098"/>
                  <a:pt x="1108211" y="3393120"/>
                  <a:pt x="1088488" y="3405448"/>
                </a:cubicBezTo>
                <a:cubicBezTo>
                  <a:pt x="1049074" y="3430084"/>
                  <a:pt x="1031499" y="3433751"/>
                  <a:pt x="990803" y="3447318"/>
                </a:cubicBezTo>
                <a:cubicBezTo>
                  <a:pt x="967545" y="3465927"/>
                  <a:pt x="946287" y="3487357"/>
                  <a:pt x="921029" y="3503145"/>
                </a:cubicBezTo>
                <a:cubicBezTo>
                  <a:pt x="908555" y="3510942"/>
                  <a:pt x="891936" y="3509803"/>
                  <a:pt x="879164" y="3517102"/>
                </a:cubicBezTo>
                <a:cubicBezTo>
                  <a:pt x="768467" y="3580366"/>
                  <a:pt x="878509" y="3545179"/>
                  <a:pt x="767524" y="3572929"/>
                </a:cubicBezTo>
                <a:cubicBezTo>
                  <a:pt x="743569" y="3590897"/>
                  <a:pt x="698402" y="3626389"/>
                  <a:pt x="669839" y="3642713"/>
                </a:cubicBezTo>
                <a:cubicBezTo>
                  <a:pt x="651777" y="3653035"/>
                  <a:pt x="633755" y="3664047"/>
                  <a:pt x="614019" y="3670626"/>
                </a:cubicBezTo>
                <a:cubicBezTo>
                  <a:pt x="566246" y="3686552"/>
                  <a:pt x="544155" y="3677649"/>
                  <a:pt x="502379" y="3698540"/>
                </a:cubicBezTo>
                <a:cubicBezTo>
                  <a:pt x="478119" y="3710672"/>
                  <a:pt x="457390" y="3729393"/>
                  <a:pt x="432604" y="3740410"/>
                </a:cubicBezTo>
                <a:cubicBezTo>
                  <a:pt x="418676" y="3746601"/>
                  <a:pt x="315327" y="3767325"/>
                  <a:pt x="307009" y="3768323"/>
                </a:cubicBezTo>
                <a:cubicBezTo>
                  <a:pt x="66706" y="3797163"/>
                  <a:pt x="116626" y="3796237"/>
                  <a:pt x="0" y="379623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340" r="-2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68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82" r="-6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273" r="-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76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963394"/>
              </p:ext>
            </p:extLst>
          </p:nvPr>
        </p:nvGraphicFramePr>
        <p:xfrm>
          <a:off x="457200" y="1541043"/>
          <a:ext cx="8129704" cy="47800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32426"/>
                <a:gridCol w="2032426"/>
                <a:gridCol w="2032426"/>
                <a:gridCol w="2032426"/>
              </a:tblGrid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Rectangle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Length/Width</a:t>
                      </a:r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311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600811" y="688005"/>
            <a:ext cx="10681667" cy="5874505"/>
          </a:xfrm>
        </p:spPr>
      </p:pic>
    </p:spTree>
    <p:extLst>
      <p:ext uri="{BB962C8B-B14F-4D97-AF65-F5344CB8AC3E}">
        <p14:creationId xmlns:p14="http://schemas.microsoft.com/office/powerpoint/2010/main" val="203660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85" r="-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57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7684" r="-47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86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Where else do we find the golden ratio?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516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517" r="-40517"/>
          <a:stretch>
            <a:fillRect/>
          </a:stretch>
        </p:blipFill>
        <p:spPr>
          <a:xfrm>
            <a:off x="-784225" y="600075"/>
            <a:ext cx="10779125" cy="5927725"/>
          </a:xfrm>
        </p:spPr>
      </p:pic>
    </p:spTree>
    <p:extLst>
      <p:ext uri="{BB962C8B-B14F-4D97-AF65-F5344CB8AC3E}">
        <p14:creationId xmlns:p14="http://schemas.microsoft.com/office/powerpoint/2010/main" val="15634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2967" b="-22967"/>
          <a:stretch/>
        </p:blipFill>
        <p:spPr>
          <a:xfrm>
            <a:off x="457200" y="795139"/>
            <a:ext cx="8229600" cy="5540375"/>
          </a:xfrm>
        </p:spPr>
      </p:pic>
    </p:spTree>
    <p:extLst>
      <p:ext uri="{BB962C8B-B14F-4D97-AF65-F5344CB8AC3E}">
        <p14:creationId xmlns:p14="http://schemas.microsoft.com/office/powerpoint/2010/main" val="38086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" r="117"/>
          <a:stretch/>
        </p:blipFill>
        <p:spPr>
          <a:xfrm>
            <a:off x="955683" y="1577113"/>
            <a:ext cx="7156078" cy="4521988"/>
          </a:xfrm>
        </p:spPr>
      </p:pic>
    </p:spTree>
    <p:extLst>
      <p:ext uri="{BB962C8B-B14F-4D97-AF65-F5344CB8AC3E}">
        <p14:creationId xmlns:p14="http://schemas.microsoft.com/office/powerpoint/2010/main" val="658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Ratio and the human body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71" b="771"/>
          <a:stretch>
            <a:fillRect/>
          </a:stretch>
        </p:blipFill>
        <p:spPr>
          <a:xfrm>
            <a:off x="452102" y="1376892"/>
            <a:ext cx="2696180" cy="327592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548" r="2548"/>
          <a:stretch>
            <a:fillRect/>
          </a:stretch>
        </p:blipFill>
        <p:spPr>
          <a:xfrm>
            <a:off x="6332437" y="1376892"/>
            <a:ext cx="2504984" cy="3043621"/>
          </a:xfr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/>
          <a:srcRect l="4979" r="4979"/>
          <a:stretch>
            <a:fillRect/>
          </a:stretch>
        </p:blipFill>
        <p:spPr>
          <a:xfrm>
            <a:off x="2144303" y="4187026"/>
            <a:ext cx="4502019" cy="26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1555" r="-41555"/>
          <a:stretch>
            <a:fillRect/>
          </a:stretch>
        </p:blipFill>
        <p:spPr>
          <a:xfrm>
            <a:off x="836180" y="195395"/>
            <a:ext cx="8043106" cy="6210755"/>
          </a:xfrm>
        </p:spPr>
      </p:pic>
      <p:sp>
        <p:nvSpPr>
          <p:cNvPr id="6" name="TextBox 5"/>
          <p:cNvSpPr txBox="1"/>
          <p:nvPr/>
        </p:nvSpPr>
        <p:spPr>
          <a:xfrm>
            <a:off x="251190" y="6406150"/>
            <a:ext cx="367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TI Explorations: Go for the Gold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solidFill>
                  <a:schemeClr val="tx1"/>
                </a:solidFill>
                <a:latin typeface="Times New Roman" charset="0"/>
              </a:rPr>
              <a:t>Examples of the Golden Ratio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On the next pages you will see examples of the Golden </a:t>
            </a:r>
            <a:r>
              <a:rPr kumimoji="0" lang="en-US" altLang="zh-CN" sz="2800" dirty="0" smtClean="0">
                <a:solidFill>
                  <a:srgbClr val="000000"/>
                </a:solidFill>
                <a:latin typeface="Times New Roman" charset="0"/>
              </a:rPr>
              <a:t>Ratio</a:t>
            </a:r>
            <a:endParaRPr kumimoji="0" lang="en-US" altLang="zh-CN" sz="28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80000"/>
              </a:lnSpc>
            </a:pP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Many of them have </a:t>
            </a:r>
            <a:r>
              <a:rPr kumimoji="0" lang="en-US" altLang="zh-CN" sz="2800" dirty="0" smtClean="0">
                <a:solidFill>
                  <a:srgbClr val="000000"/>
                </a:solidFill>
                <a:latin typeface="Times New Roman" charset="0"/>
              </a:rPr>
              <a:t>a measurement instrument, called </a:t>
            </a: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Golden Mean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</a:rPr>
              <a:t>calipers</a:t>
            </a:r>
            <a:r>
              <a:rPr kumimoji="0" lang="en-US" altLang="zh-CN" sz="2800" dirty="0" smtClean="0">
                <a:solidFill>
                  <a:srgbClr val="000000"/>
                </a:solidFill>
                <a:latin typeface="Times New Roman" charset="0"/>
              </a:rPr>
              <a:t>, </a:t>
            </a: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superimposed over the picture.</a:t>
            </a:r>
          </a:p>
          <a:p>
            <a:pPr>
              <a:lnSpc>
                <a:spcPct val="80000"/>
              </a:lnSpc>
            </a:pP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This gauge was developed by Dr. Eddy Levin DDS, for use in dentistry and is now used as the standard for the dental profession.</a:t>
            </a:r>
          </a:p>
          <a:p>
            <a:pPr>
              <a:lnSpc>
                <a:spcPct val="80000"/>
              </a:lnSpc>
            </a:pP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The gauge is set so that the two openings will always stay in the Golden </a:t>
            </a:r>
            <a:r>
              <a:rPr kumimoji="0" lang="en-US" altLang="zh-CN" sz="2800" dirty="0" smtClean="0">
                <a:solidFill>
                  <a:srgbClr val="000000"/>
                </a:solidFill>
                <a:latin typeface="Times New Roman" charset="0"/>
              </a:rPr>
              <a:t>Ratio </a:t>
            </a:r>
            <a:r>
              <a:rPr kumimoji="0" lang="en-US" altLang="zh-CN" sz="2800" dirty="0">
                <a:solidFill>
                  <a:srgbClr val="000000"/>
                </a:solidFill>
                <a:latin typeface="Times New Roman" charset="0"/>
              </a:rPr>
              <a:t>as they open and close.</a:t>
            </a:r>
          </a:p>
        </p:txBody>
      </p:sp>
    </p:spTree>
    <p:extLst>
      <p:ext uri="{BB962C8B-B14F-4D97-AF65-F5344CB8AC3E}">
        <p14:creationId xmlns:p14="http://schemas.microsoft.com/office/powerpoint/2010/main" val="2385467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1" t="-1290" r="8610"/>
          <a:stretch/>
        </p:blipFill>
        <p:spPr>
          <a:xfrm>
            <a:off x="0" y="174625"/>
            <a:ext cx="9144000" cy="6318250"/>
          </a:xfrm>
        </p:spPr>
      </p:pic>
    </p:spTree>
    <p:extLst>
      <p:ext uri="{BB962C8B-B14F-4D97-AF65-F5344CB8AC3E}">
        <p14:creationId xmlns:p14="http://schemas.microsoft.com/office/powerpoint/2010/main" val="212381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126" r="-13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34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ip Lin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80" b="-3978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y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945" b="-4394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5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685800"/>
            <a:ext cx="7772400" cy="5410200"/>
          </a:xfrm>
        </p:spPr>
        <p:txBody>
          <a:bodyPr/>
          <a:lstStyle/>
          <a:p>
            <a:pPr>
              <a:buFontTx/>
              <a:buNone/>
            </a:pPr>
            <a:r>
              <a:rPr lang="el-GR" sz="4000" b="1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φ</a:t>
            </a:r>
            <a:r>
              <a:rPr lang="en-US" sz="4000" b="1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also appears in …</a:t>
            </a:r>
            <a:endParaRPr kumimoji="0" lang="en-US" altLang="zh-CN" dirty="0">
              <a:solidFill>
                <a:schemeClr val="bg2"/>
              </a:solidFill>
              <a:latin typeface="Times New Roman" charset="0"/>
            </a:endParaRPr>
          </a:p>
          <a:p>
            <a:r>
              <a:rPr kumimoji="0" lang="en-US" altLang="zh-CN" dirty="0" smtClean="0">
                <a:solidFill>
                  <a:srgbClr val="000000"/>
                </a:solidFill>
                <a:latin typeface="Times New Roman" charset="0"/>
              </a:rPr>
              <a:t>Architecture</a:t>
            </a:r>
            <a:endParaRPr kumimoji="0" lang="en-US" altLang="zh-CN" dirty="0">
              <a:solidFill>
                <a:srgbClr val="000000"/>
              </a:solidFill>
              <a:latin typeface="Times New Roman" charset="0"/>
            </a:endParaRPr>
          </a:p>
          <a:p>
            <a:r>
              <a:rPr kumimoji="0" lang="en-US" altLang="zh-CN" dirty="0">
                <a:solidFill>
                  <a:srgbClr val="000000"/>
                </a:solidFill>
                <a:latin typeface="Times New Roman" charset="0"/>
              </a:rPr>
              <a:t>The Automotive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charset="0"/>
              </a:rPr>
              <a:t>industry</a:t>
            </a:r>
            <a:endParaRPr kumimoji="0" lang="en-US" altLang="zh-CN" dirty="0">
              <a:solidFill>
                <a:srgbClr val="000000"/>
              </a:solidFill>
              <a:latin typeface="Times New Roman" charset="0"/>
            </a:endParaRPr>
          </a:p>
          <a:p>
            <a:r>
              <a:rPr kumimoji="0" lang="en-US" altLang="zh-CN" dirty="0" smtClean="0">
                <a:solidFill>
                  <a:srgbClr val="000000"/>
                </a:solidFill>
                <a:latin typeface="Times New Roman" charset="0"/>
              </a:rPr>
              <a:t>Fashion</a:t>
            </a:r>
            <a:endParaRPr kumimoji="0" lang="en-US" altLang="zh-CN" dirty="0">
              <a:solidFill>
                <a:srgbClr val="000000"/>
              </a:solidFill>
              <a:latin typeface="Times New Roman" charset="0"/>
            </a:endParaRPr>
          </a:p>
          <a:p>
            <a:r>
              <a:rPr kumimoji="0" lang="en-US" altLang="zh-CN" dirty="0" smtClean="0">
                <a:solidFill>
                  <a:srgbClr val="000000"/>
                </a:solidFill>
                <a:latin typeface="Times New Roman" charset="0"/>
              </a:rPr>
              <a:t>General Design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Times New Roman" charset="0"/>
              </a:rPr>
              <a:t>Nature</a:t>
            </a:r>
            <a:endParaRPr kumimoji="0" lang="en-US" altLang="zh-CN" dirty="0">
              <a:solidFill>
                <a:srgbClr val="000000"/>
              </a:solidFill>
              <a:latin typeface="Times New Roman" charset="0"/>
            </a:endParaRPr>
          </a:p>
          <a:p>
            <a:endParaRPr kumimoji="0" lang="en-US" altLang="zh-CN" dirty="0">
              <a:solidFill>
                <a:schemeClr val="bg2"/>
              </a:solidFill>
              <a:latin typeface="Times New Roman" charset="0"/>
            </a:endParaRPr>
          </a:p>
          <a:p>
            <a:endParaRPr kumimoji="0" lang="en-US" altLang="zh-CN" dirty="0">
              <a:solidFill>
                <a:schemeClr val="bg2"/>
              </a:solidFill>
              <a:latin typeface="Times New Roman" charset="0"/>
            </a:endParaRPr>
          </a:p>
          <a:p>
            <a:pPr>
              <a:buFontTx/>
              <a:buNone/>
            </a:pPr>
            <a:endParaRPr kumimoji="0" lang="en-US" altLang="zh-CN" dirty="0">
              <a:solidFill>
                <a:schemeClr val="bg2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</a:rPr>
              <a:t>The Bagdad City </a:t>
            </a:r>
            <a:r>
              <a:rPr lang="en-US" altLang="zh-CN" sz="2400" dirty="0" smtClean="0">
                <a:solidFill>
                  <a:srgbClr val="000000"/>
                </a:solidFill>
              </a:rPr>
              <a:t>Gate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717926" cy="879475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The Great Wall of China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7" name="Picture 2" descr="Bagdad City Ga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34" b="-1673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Great Wall of China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87" b="-1768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</a:rPr>
              <a:t>St. Paul’s Cathedral - </a:t>
            </a:r>
            <a:r>
              <a:rPr lang="en-US" sz="2800" dirty="0" smtClean="0">
                <a:solidFill>
                  <a:srgbClr val="000000"/>
                </a:solidFill>
              </a:rPr>
              <a:t>London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Windsor Castle</a:t>
            </a:r>
          </a:p>
          <a:p>
            <a:endParaRPr lang="en-US" dirty="0"/>
          </a:p>
        </p:txBody>
      </p:sp>
      <p:pic>
        <p:nvPicPr>
          <p:cNvPr id="7" name="Picture 2" descr="Dome of St Paul Lond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56" r="-186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indsor Castl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55" r="-2735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5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 descr="ca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78180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611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4" y="0"/>
            <a:ext cx="47613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7447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 descr="viol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505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0494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clothe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0"/>
            <a:ext cx="4633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503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 descr="t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781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253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165" r="7165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Find the width and length of the rectangle that frames Mona Lisa’s face.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"/>
            <a:ext cx="45878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733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ins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"/>
            <a:ext cx="4483100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7652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peac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0"/>
            <a:ext cx="4467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7287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 descr="flow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052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 descr="flow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72390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77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 descr="le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0"/>
            <a:ext cx="4705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369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pe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0"/>
            <a:ext cx="60372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231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Dr. Eileen Faulkenberry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Associate Professor, Mathematics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Tarleton State University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efaulkenberry@tarleton.edu</a:t>
            </a:r>
          </a:p>
          <a:p>
            <a:endParaRPr lang="en-US" dirty="0"/>
          </a:p>
        </p:txBody>
      </p:sp>
      <p:pic>
        <p:nvPicPr>
          <p:cNvPr id="4" name="Picture 3" descr="Tarleton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54" y="5367338"/>
            <a:ext cx="2717926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4523690"/>
            <a:ext cx="2062666" cy="20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centimeter paper, color a 1x1 square.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0198" y="3610037"/>
            <a:ext cx="485207" cy="48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3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centimeter paper, color a 1x1 square to the left of your first square.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0198" y="3510155"/>
            <a:ext cx="485207" cy="48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991" y="3510155"/>
            <a:ext cx="485207" cy="48514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centimeter paper, color a 2x2 square above.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0198" y="3938222"/>
            <a:ext cx="485207" cy="48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991" y="3938222"/>
            <a:ext cx="485207" cy="48514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991" y="2967935"/>
            <a:ext cx="970414" cy="9702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Using your centimeter paper, color a  ?x? square to the right.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0198" y="3909685"/>
            <a:ext cx="485207" cy="48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991" y="3909685"/>
            <a:ext cx="485207" cy="48514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991" y="2939398"/>
            <a:ext cx="970414" cy="97028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5405" y="2939398"/>
            <a:ext cx="1455619" cy="1455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1972</TotalTime>
  <Words>384</Words>
  <Application>Microsoft Macintosh PowerPoint</Application>
  <PresentationFormat>On-screen Show (4:3)</PresentationFormat>
  <Paragraphs>73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Century Gothic</vt:lpstr>
      <vt:lpstr>Lucida Grande</vt:lpstr>
      <vt:lpstr>ＭＳ ゴシック</vt:lpstr>
      <vt:lpstr>Times New Roman</vt:lpstr>
      <vt:lpstr>Wingdings</vt:lpstr>
      <vt:lpstr>宋体</vt:lpstr>
      <vt:lpstr>Summer</vt:lpstr>
      <vt:lpstr>Going for the GOLD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Fibonacci </vt:lpstr>
      <vt:lpstr>PowerPoint Presentation</vt:lpstr>
      <vt:lpstr>PowerPoint Presentation</vt:lpstr>
      <vt:lpstr>PowerPoint Presentation</vt:lpstr>
      <vt:lpstr>What is a ratio?</vt:lpstr>
      <vt:lpstr>What is a ratio?</vt:lpstr>
      <vt:lpstr>What is a ratio?</vt:lpstr>
      <vt:lpstr>PowerPoint Presentation</vt:lpstr>
      <vt:lpstr>PowerPoint Presentation</vt:lpstr>
      <vt:lpstr>How do we construct a golden rectangle?</vt:lpstr>
      <vt:lpstr>PowerPoint Presentation</vt:lpstr>
      <vt:lpstr>PowerPoint Presentation</vt:lpstr>
      <vt:lpstr>PowerPoint Presentation</vt:lpstr>
      <vt:lpstr>PowerPoint Presentation</vt:lpstr>
      <vt:lpstr>Can you find φ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else do we find the golden ratio?</vt:lpstr>
      <vt:lpstr>PowerPoint Presentation</vt:lpstr>
      <vt:lpstr>PowerPoint Presentation</vt:lpstr>
      <vt:lpstr>PowerPoint Presentation</vt:lpstr>
      <vt:lpstr>Golden Ratio and the human body</vt:lpstr>
      <vt:lpstr>PowerPoint Presentation</vt:lpstr>
      <vt:lpstr>Examples of the Golden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Texas A&amp;M University-Commerce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Ratio</dc:title>
  <dc:creator>Eileen Faulkenberry</dc:creator>
  <cp:lastModifiedBy>Microsoft Office User</cp:lastModifiedBy>
  <cp:revision>29</cp:revision>
  <dcterms:created xsi:type="dcterms:W3CDTF">2016-06-20T18:23:23Z</dcterms:created>
  <dcterms:modified xsi:type="dcterms:W3CDTF">2016-06-28T13:48:52Z</dcterms:modified>
</cp:coreProperties>
</file>